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70195E-1B7C-4192-AD69-98D45A7E0803}" type="datetimeFigureOut">
              <a:rPr lang="en-IN" smtClean="0"/>
              <a:t>17-03-2016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B4EC78-0C69-46C0-9456-735D39C269A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2088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DEVELOPMENT OF AGRICULTURE SEED INDUSTRY IN MYANMAR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76160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PRESENTATION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BY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SAFAL SEED &amp; BIOTECH LTD,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INDIA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&amp;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TROPICAL BIOTECHNOLOGY LTD. MYANMAR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2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 </a:t>
            </a:r>
            <a:r>
              <a:rPr lang="en-US" dirty="0" err="1" smtClean="0"/>
              <a:t>plasm</a:t>
            </a:r>
            <a:r>
              <a:rPr lang="en-US" dirty="0" smtClean="0"/>
              <a:t>/ Parental lines</a:t>
            </a:r>
          </a:p>
          <a:p>
            <a:endParaRPr lang="en-US" dirty="0"/>
          </a:p>
          <a:p>
            <a:r>
              <a:rPr lang="en-US" dirty="0" smtClean="0"/>
              <a:t>Within and purchased from other countries</a:t>
            </a:r>
          </a:p>
          <a:p>
            <a:endParaRPr lang="en-US" dirty="0"/>
          </a:p>
          <a:p>
            <a:r>
              <a:rPr lang="en-US" dirty="0" smtClean="0"/>
              <a:t>Some are available with MOAI, DAR.</a:t>
            </a:r>
          </a:p>
          <a:p>
            <a:endParaRPr lang="en-US" dirty="0"/>
          </a:p>
          <a:p>
            <a:r>
              <a:rPr lang="en-US" dirty="0" smtClean="0"/>
              <a:t>Some have been brought by private companies</a:t>
            </a:r>
          </a:p>
          <a:p>
            <a:r>
              <a:rPr lang="en-US" dirty="0" smtClean="0"/>
              <a:t>More are required for various crops.</a:t>
            </a:r>
          </a:p>
          <a:p>
            <a:endParaRPr lang="en-US" dirty="0"/>
          </a:p>
          <a:p>
            <a:pPr marL="109728" indent="0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 of good seed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8905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can produce </a:t>
            </a:r>
            <a:r>
              <a:rPr lang="en-US" dirty="0" smtClean="0"/>
              <a:t>on a </a:t>
            </a:r>
            <a:r>
              <a:rPr lang="en-US" dirty="0" smtClean="0"/>
              <a:t>few hundred acres. A </a:t>
            </a:r>
            <a:r>
              <a:rPr lang="en-US" dirty="0" smtClean="0"/>
              <a:t>few, </a:t>
            </a:r>
            <a:r>
              <a:rPr lang="en-US" dirty="0" smtClean="0"/>
              <a:t>maybe on 1000 acres. </a:t>
            </a:r>
          </a:p>
          <a:p>
            <a:endParaRPr lang="en-US" dirty="0" smtClean="0"/>
          </a:p>
          <a:p>
            <a:r>
              <a:rPr lang="en-US" dirty="0" smtClean="0"/>
              <a:t>Target is 400,000 acres under seed production.</a:t>
            </a:r>
          </a:p>
          <a:p>
            <a:endParaRPr lang="en-US" dirty="0" smtClean="0"/>
          </a:p>
          <a:p>
            <a:r>
              <a:rPr lang="en-US" dirty="0" smtClean="0"/>
              <a:t>Solution </a:t>
            </a:r>
            <a:r>
              <a:rPr lang="en-US" dirty="0" smtClean="0"/>
              <a:t>is</a:t>
            </a:r>
          </a:p>
          <a:p>
            <a:pPr marL="109728" indent="0" algn="ctr">
              <a:buNone/>
            </a:pPr>
            <a:r>
              <a:rPr lang="en-US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TRAIN </a:t>
            </a:r>
            <a:r>
              <a:rPr lang="en-US" b="1" dirty="0" smtClean="0">
                <a:solidFill>
                  <a:srgbClr val="FF0000"/>
                </a:solidFill>
              </a:rPr>
              <a:t>AND MOTIVATE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FARMERS </a:t>
            </a:r>
            <a:r>
              <a:rPr lang="en-US" b="1" dirty="0" smtClean="0">
                <a:solidFill>
                  <a:srgbClr val="FF0000"/>
                </a:solidFill>
              </a:rPr>
              <a:t>TO PRODUCE </a:t>
            </a:r>
            <a:r>
              <a:rPr lang="en-US" b="1" dirty="0" smtClean="0">
                <a:solidFill>
                  <a:srgbClr val="FF0000"/>
                </a:solidFill>
              </a:rPr>
              <a:t>SEED”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Seed Production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2384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FARMERS CAN BE MOTIVATED BY TEACHING THEM SIGNIFICANCE OF SEED PRODUCTION</a:t>
            </a:r>
          </a:p>
          <a:p>
            <a:endParaRPr lang="en-US" dirty="0" smtClean="0"/>
          </a:p>
          <a:p>
            <a:r>
              <a:rPr lang="en-US" dirty="0" smtClean="0"/>
              <a:t>OFFERING HIGHER PRICES OF CROPS FOR MAINTAINING SEED QUALITY. </a:t>
            </a:r>
          </a:p>
          <a:p>
            <a:endParaRPr lang="en-US" dirty="0" smtClean="0"/>
          </a:p>
          <a:p>
            <a:r>
              <a:rPr lang="en-US" dirty="0" smtClean="0"/>
              <a:t>PROVIDING FINANCIAL SUPPORT FOR INPUTS IN CASE OF SEED PRODUCTION.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FARMERS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4104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PRIVATE COMPANIES MUST PARTICIPATE IN TRAINING FARMERS.</a:t>
            </a:r>
          </a:p>
          <a:p>
            <a:endParaRPr lang="en-US" dirty="0" smtClean="0"/>
          </a:p>
          <a:p>
            <a:r>
              <a:rPr lang="en-US" dirty="0" smtClean="0"/>
              <a:t>DOA EXTENSION NETWORK MUST IDENTIFY TARGET AREAS </a:t>
            </a:r>
            <a:r>
              <a:rPr lang="en-US" dirty="0" smtClean="0"/>
              <a:t>FARMERS FOR</a:t>
            </a:r>
            <a:r>
              <a:rPr lang="en-US" dirty="0" smtClean="0"/>
              <a:t> </a:t>
            </a:r>
            <a:r>
              <a:rPr lang="en-US" dirty="0" smtClean="0"/>
              <a:t>SEED PRODUCTION.</a:t>
            </a:r>
          </a:p>
          <a:p>
            <a:endParaRPr lang="en-US" dirty="0" smtClean="0"/>
          </a:p>
          <a:p>
            <a:r>
              <a:rPr lang="en-US" dirty="0" smtClean="0"/>
              <a:t>PRIVATE COMPANIES AND DAR MUST TAKE </a:t>
            </a:r>
            <a:r>
              <a:rPr lang="en-US" dirty="0" smtClean="0"/>
              <a:t>RESPONSIBILITY</a:t>
            </a:r>
            <a:r>
              <a:rPr lang="en-US" dirty="0" smtClean="0"/>
              <a:t> </a:t>
            </a:r>
            <a:r>
              <a:rPr lang="en-US" dirty="0" smtClean="0"/>
              <a:t>OF MAINTAINING GERM PLASM, DEVELOPING NEW SEED, AND PRODUCTION OF FOUNDATION / REGISTERED  SEED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FARMERS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3794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Agriculture Produce form 20 % of Exports. </a:t>
            </a:r>
          </a:p>
          <a:p>
            <a:endParaRPr lang="en-US" dirty="0" smtClean="0"/>
          </a:p>
          <a:p>
            <a:r>
              <a:rPr lang="en-US" dirty="0" smtClean="0"/>
              <a:t>The Government can create a budget to invest in seed production by investing 2% of annual agriculture exports.</a:t>
            </a:r>
          </a:p>
          <a:p>
            <a:endParaRPr lang="en-US" dirty="0"/>
          </a:p>
          <a:p>
            <a:r>
              <a:rPr lang="en-US" dirty="0" smtClean="0"/>
              <a:t>Assuming a seed cost of </a:t>
            </a:r>
            <a:r>
              <a:rPr lang="en-US" dirty="0" smtClean="0"/>
              <a:t>15$ </a:t>
            </a:r>
            <a:r>
              <a:rPr lang="en-US" dirty="0" smtClean="0"/>
              <a:t>per acre</a:t>
            </a:r>
          </a:p>
          <a:p>
            <a:endParaRPr lang="en-US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TOTAL ANNUAL SEED REQUIREMENT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600 </a:t>
            </a:r>
            <a:r>
              <a:rPr lang="en-US" dirty="0" smtClean="0">
                <a:solidFill>
                  <a:srgbClr val="FF0000"/>
                </a:solidFill>
              </a:rPr>
              <a:t>M $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FIANANCING SEED PRODUCTION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6238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The fund requirement is for a short period only. 3-9 </a:t>
            </a:r>
            <a:r>
              <a:rPr lang="en-US" dirty="0" smtClean="0"/>
              <a:t>months</a:t>
            </a:r>
            <a:r>
              <a:rPr lang="en-US" dirty="0"/>
              <a:t>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The increase </a:t>
            </a:r>
            <a:r>
              <a:rPr lang="en-US" dirty="0" smtClean="0"/>
              <a:t>in crop yield, in </a:t>
            </a:r>
            <a:r>
              <a:rPr lang="en-US" dirty="0" smtClean="0"/>
              <a:t>the first year itself covers  the cost of seed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SOURCE OF FUND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Annual budget for seed Industry </a:t>
            </a:r>
            <a:r>
              <a:rPr lang="en-US" b="1" dirty="0" err="1" smtClean="0">
                <a:solidFill>
                  <a:srgbClr val="0070C0"/>
                </a:solidFill>
              </a:rPr>
              <a:t>Devlopement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Additional Taxes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Government Agriculture Bonds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International Funding Agencies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Private Companies investments.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MEET THE DEFICIT 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6971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2664297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sz="6000" dirty="0"/>
          </a:p>
          <a:p>
            <a:pPr marL="109728" indent="0" algn="ctr">
              <a:buNone/>
            </a:pPr>
            <a:r>
              <a:rPr lang="en-US" sz="6600" dirty="0" smtClean="0">
                <a:solidFill>
                  <a:srgbClr val="00B050"/>
                </a:solidFill>
              </a:rPr>
              <a:t>Thank you</a:t>
            </a:r>
            <a:endParaRPr lang="en-IN" sz="66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697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GERM PLASM  OR PARENTAL LINES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SEED PRODUCTION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SEED PROCESSING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SEED STORAGE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SEED DISTRIBUTION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OF A GOOD SEED INDUSTRY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874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42387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Assuming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a seed multiplication ratio of 1: 100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40 million acres of agricultural land need </a:t>
            </a:r>
            <a:r>
              <a:rPr lang="en-IN" b="1" dirty="0" smtClean="0"/>
              <a:t>400,000 acres of land for producing seed.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SEED PRODUCTION </a:t>
            </a:r>
            <a:r>
              <a:rPr lang="en-US" sz="1800" dirty="0" smtClean="0"/>
              <a:t>(quick arithmetic)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82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MOAI</a:t>
            </a:r>
            <a:r>
              <a:rPr lang="en-US" sz="2400" dirty="0" smtClean="0"/>
              <a:t> </a:t>
            </a:r>
            <a:r>
              <a:rPr lang="en-US" sz="2400" dirty="0" smtClean="0"/>
              <a:t>alone cannot produce seed on 400,000 acres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Private sector </a:t>
            </a:r>
            <a:r>
              <a:rPr lang="en-US" sz="2400" dirty="0" smtClean="0"/>
              <a:t> has </a:t>
            </a:r>
            <a:r>
              <a:rPr lang="en-US" sz="2400" dirty="0" smtClean="0"/>
              <a:t>to participate.</a:t>
            </a:r>
          </a:p>
          <a:p>
            <a:r>
              <a:rPr lang="en-US" sz="2400" dirty="0" smtClean="0"/>
              <a:t>Private sector can provide technology, good seed and distribution system.</a:t>
            </a:r>
          </a:p>
          <a:p>
            <a:r>
              <a:rPr lang="en-US" sz="2400" dirty="0" smtClean="0"/>
              <a:t>Private sector cannot produce on 400,000 acres. </a:t>
            </a:r>
          </a:p>
          <a:p>
            <a:r>
              <a:rPr lang="en-US" sz="2400" dirty="0" smtClean="0"/>
              <a:t>Hence solution </a:t>
            </a:r>
            <a:endParaRPr lang="en-US" sz="2400" dirty="0" smtClean="0"/>
          </a:p>
          <a:p>
            <a:endParaRPr lang="en-US" sz="2400" dirty="0" smtClean="0"/>
          </a:p>
          <a:p>
            <a:pPr marL="109728" indent="0" algn="ctr">
              <a:buNone/>
            </a:pPr>
            <a:r>
              <a:rPr lang="en-US" sz="2800" b="1" u="sng" dirty="0" smtClean="0">
                <a:solidFill>
                  <a:schemeClr val="accent4">
                    <a:lumMod val="75000"/>
                  </a:schemeClr>
                </a:solidFill>
              </a:rPr>
              <a:t>SEED </a:t>
            </a:r>
            <a:r>
              <a:rPr lang="en-US" sz="2800" b="1" u="sng" dirty="0" smtClean="0">
                <a:solidFill>
                  <a:schemeClr val="accent4">
                    <a:lumMod val="75000"/>
                  </a:schemeClr>
                </a:solidFill>
              </a:rPr>
              <a:t>PRODUCTION BY FARMERS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do it?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51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REGISTERED SEED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FERTILISERS, PESTICIDES, IRRIGATION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TECHNOLOGY :-</a:t>
            </a:r>
          </a:p>
          <a:p>
            <a:pPr marL="109728" indent="0">
              <a:buNone/>
            </a:pPr>
            <a:endParaRPr lang="en-US" dirty="0" smtClean="0"/>
          </a:p>
          <a:p>
            <a:pPr lvl="5"/>
            <a:r>
              <a:rPr lang="en-US" sz="2800" dirty="0" smtClean="0"/>
              <a:t>TRAINING</a:t>
            </a:r>
          </a:p>
          <a:p>
            <a:pPr lvl="5"/>
            <a:r>
              <a:rPr lang="en-US" sz="2800" dirty="0" smtClean="0"/>
              <a:t>SUPERVISION</a:t>
            </a:r>
            <a:endParaRPr lang="en-US" sz="2800" dirty="0"/>
          </a:p>
          <a:p>
            <a:r>
              <a:rPr lang="en-US" sz="3700" dirty="0" smtClean="0"/>
              <a:t>BUYER</a:t>
            </a:r>
            <a:endParaRPr lang="en-IN" sz="3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FARMERS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511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SEED </a:t>
            </a:r>
            <a:r>
              <a:rPr lang="en-US" dirty="0" smtClean="0"/>
              <a:t>PRODUCTION </a:t>
            </a:r>
            <a:r>
              <a:rPr lang="en-US" dirty="0" smtClean="0"/>
              <a:t>IS </a:t>
            </a:r>
            <a:r>
              <a:rPr lang="en-US" dirty="0" smtClean="0"/>
              <a:t>INDUSTRY </a:t>
            </a:r>
            <a:r>
              <a:rPr lang="en-US" dirty="0" smtClean="0"/>
              <a:t>IS DORMANT.</a:t>
            </a:r>
          </a:p>
          <a:p>
            <a:endParaRPr lang="en-US" dirty="0" smtClean="0"/>
          </a:p>
          <a:p>
            <a:r>
              <a:rPr lang="en-US" dirty="0" smtClean="0"/>
              <a:t>FARMERS ARE NOT USED TO PAYING FOR SEED.</a:t>
            </a:r>
          </a:p>
          <a:p>
            <a:endParaRPr lang="en-US" dirty="0" smtClean="0"/>
          </a:p>
          <a:p>
            <a:r>
              <a:rPr lang="en-US" dirty="0" smtClean="0"/>
              <a:t>SEED DISTRIBUTION NETWORK ALMOST INVISIBLE.</a:t>
            </a:r>
          </a:p>
          <a:p>
            <a:endParaRPr lang="en-US" dirty="0" smtClean="0"/>
          </a:p>
          <a:p>
            <a:r>
              <a:rPr lang="en-US" dirty="0" smtClean="0"/>
              <a:t>COMMODITY PRICE FLUCTUATION MAKES SEED DEMAND UNPREDICTABLE.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CHALLENGES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4561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MARKET AND DEMAND ARE TWO SIDES OF THE SAME COIN.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DEMAND CAN BE CREATED WHERE THERE IS A MARKET.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SEED MARKET IS THERE.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PRIVATE SECTOR HAS TO CATER TO THIS MARKET.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IF SEED IS GOOD THERE IS A MARKET.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CHALLENGES MUST MOTIVATE PRIVATE </a:t>
            </a:r>
            <a:r>
              <a:rPr lang="en-US" dirty="0" smtClean="0">
                <a:solidFill>
                  <a:srgbClr val="00B050"/>
                </a:solidFill>
              </a:rPr>
              <a:t>SECTOR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515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CROPS HAVE DIFFERENT SEED TO SEED RATE.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STEP TO SEED SUFFICIENCY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239569"/>
              </p:ext>
            </p:extLst>
          </p:nvPr>
        </p:nvGraphicFramePr>
        <p:xfrm>
          <a:off x="1691680" y="2492896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SEED RATE/</a:t>
                      </a:r>
                    </a:p>
                    <a:p>
                      <a:pPr algn="ctr"/>
                      <a:r>
                        <a:rPr lang="en-US" dirty="0" smtClean="0"/>
                        <a:t>ACRE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SEED TO SEED RATIO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PADDY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 KG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2000 KG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1:200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Green Gram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kg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300 kg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1:50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Pigeon Pea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 kg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1000 kg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1:500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Chick</a:t>
                      </a:r>
                      <a:r>
                        <a:rPr lang="en-US" baseline="0" dirty="0" smtClean="0"/>
                        <a:t> Pea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25 kg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600 </a:t>
                      </a:r>
                      <a:r>
                        <a:rPr lang="en-US" dirty="0" smtClean="0"/>
                        <a:t>kg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1:12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4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dirty="0" smtClean="0"/>
              <a:t>Seed to Seed </a:t>
            </a:r>
            <a:r>
              <a:rPr lang="en-US" dirty="0" smtClean="0"/>
              <a:t>Ratio</a:t>
            </a:r>
            <a:endParaRPr lang="en-US" dirty="0" smtClean="0"/>
          </a:p>
          <a:p>
            <a:r>
              <a:rPr lang="en-US" dirty="0" smtClean="0"/>
              <a:t>Market Demand</a:t>
            </a:r>
          </a:p>
          <a:p>
            <a:r>
              <a:rPr lang="en-US" dirty="0" smtClean="0"/>
              <a:t>Importance</a:t>
            </a:r>
            <a:r>
              <a:rPr lang="en-US" dirty="0" smtClean="0"/>
              <a:t> </a:t>
            </a:r>
            <a:r>
              <a:rPr lang="en-US" dirty="0" smtClean="0"/>
              <a:t>of Crop for food security</a:t>
            </a:r>
          </a:p>
          <a:p>
            <a:r>
              <a:rPr lang="en-US" dirty="0" smtClean="0"/>
              <a:t>Price of Crop.</a:t>
            </a:r>
          </a:p>
          <a:p>
            <a:r>
              <a:rPr lang="en-US" dirty="0" smtClean="0"/>
              <a:t>Productivity improvement due to Certified Seed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are the major </a:t>
            </a:r>
            <a:r>
              <a:rPr lang="en-US" dirty="0" smtClean="0"/>
              <a:t>criteria for giving priorities to seed production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Fixing Priorities  Seed Production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02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567</Words>
  <Application>Microsoft Office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DEVELOPMENT OF AGRICULTURE SEED INDUSTRY IN MYANMAR</vt:lpstr>
      <vt:lpstr>REQUIREMENTS OF A GOOD SEED INDUSTRY</vt:lpstr>
      <vt:lpstr>SEED PRODUCTION (quick arithmetic)</vt:lpstr>
      <vt:lpstr>How to do it?</vt:lpstr>
      <vt:lpstr>REQUIREMENTS OF FARMERS</vt:lpstr>
      <vt:lpstr>CURRENT CHALLENGES</vt:lpstr>
      <vt:lpstr>THE CHALLENGES MUST MOTIVATE PRIVATE SECTOR </vt:lpstr>
      <vt:lpstr>FIRST STEP TO SEED SUFFICIENCY</vt:lpstr>
      <vt:lpstr>Fixing Priorities  Seed Production</vt:lpstr>
      <vt:lpstr>Requirement of good seed</vt:lpstr>
      <vt:lpstr>Seed Production</vt:lpstr>
      <vt:lpstr>MOTIVATING FARMERS</vt:lpstr>
      <vt:lpstr>TRAINING FARMERS</vt:lpstr>
      <vt:lpstr>FIANANCING SEED PRODUCTION</vt:lpstr>
      <vt:lpstr>HOW TO MEET THE DEFICIT ?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AGRICULTURE SEED INDUSTRY IN MYANMAR</dc:title>
  <dc:creator>Murarka</dc:creator>
  <cp:lastModifiedBy>Murarka</cp:lastModifiedBy>
  <cp:revision>8</cp:revision>
  <dcterms:created xsi:type="dcterms:W3CDTF">2016-03-15T07:39:23Z</dcterms:created>
  <dcterms:modified xsi:type="dcterms:W3CDTF">2016-03-17T03:35:51Z</dcterms:modified>
</cp:coreProperties>
</file>